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9"/>
  </p:notesMasterIdLst>
  <p:handoutMasterIdLst>
    <p:handoutMasterId r:id="rId10"/>
  </p:handoutMasterIdLst>
  <p:sldIdLst>
    <p:sldId id="256" r:id="rId2"/>
    <p:sldId id="628" r:id="rId3"/>
    <p:sldId id="629" r:id="rId4"/>
    <p:sldId id="642" r:id="rId5"/>
    <p:sldId id="641" r:id="rId6"/>
    <p:sldId id="640" r:id="rId7"/>
    <p:sldId id="606" r:id="rId8"/>
  </p:sldIdLst>
  <p:sldSz cx="9144000" cy="5143500" type="screen16x9"/>
  <p:notesSz cx="6858000" cy="9144000"/>
  <p:embeddedFontLst>
    <p:embeddedFont>
      <p:font typeface="標楷體" panose="03000509000000000000" pitchFamily="65" charset="-120"/>
      <p:regular r:id="rId11"/>
    </p:embeddedFont>
    <p:embeddedFont>
      <p:font typeface="Fira Sans Extra Condensed" panose="020B0503050000020004" pitchFamily="34" charset="0"/>
      <p:regular r:id="rId12"/>
      <p:bold r:id="rId13"/>
      <p:italic r:id="rId14"/>
      <p:boldItalic r:id="rId15"/>
    </p:embeddedFont>
    <p:embeddedFont>
      <p:font typeface="Fira Sans Extra Condensed SemiBold" panose="02020500000000000000" charset="0"/>
      <p:regular r:id="rId16"/>
      <p:bold r:id="rId17"/>
      <p:italic r:id="rId18"/>
      <p:boldItalic r:id="rId19"/>
    </p:embeddedFont>
    <p:embeddedFont>
      <p:font typeface="Roboto" panose="02000000000000000000" pitchFamily="2" charset="0"/>
      <p:regular r:id="rId20"/>
      <p:bold r:id="rId21"/>
      <p:italic r:id="rId22"/>
      <p:boldItalic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程偉軒" initials="程偉軒" lastIdx="2" clrIdx="0">
    <p:extLst>
      <p:ext uri="{19B8F6BF-5375-455C-9EA6-DF929625EA0E}">
        <p15:presenceInfo xmlns:p15="http://schemas.microsoft.com/office/powerpoint/2012/main" userId="程偉軒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F0824"/>
    <a:srgbClr val="F2F2F2"/>
    <a:srgbClr val="3D98DE"/>
    <a:srgbClr val="D9D9D9"/>
    <a:srgbClr val="D8C0CB"/>
    <a:srgbClr val="FBF4CB"/>
    <a:srgbClr val="F7EA97"/>
    <a:srgbClr val="B7DED2"/>
    <a:srgbClr val="6FBD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380" autoAdjust="0"/>
    <p:restoredTop sz="88300" autoAdjust="0"/>
  </p:normalViewPr>
  <p:slideViewPr>
    <p:cSldViewPr snapToGrid="0">
      <p:cViewPr varScale="1">
        <p:scale>
          <a:sx n="133" d="100"/>
          <a:sy n="133" d="100"/>
        </p:scale>
        <p:origin x="1116" y="126"/>
      </p:cViewPr>
      <p:guideLst>
        <p:guide orient="horz" pos="162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245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3.fntdata"/><Relationship Id="rId18" Type="http://schemas.openxmlformats.org/officeDocument/2006/relationships/font" Target="fonts/font8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11.fntdata"/><Relationship Id="rId7" Type="http://schemas.openxmlformats.org/officeDocument/2006/relationships/slide" Target="slides/slide6.xml"/><Relationship Id="rId12" Type="http://schemas.openxmlformats.org/officeDocument/2006/relationships/font" Target="fonts/font2.fntdata"/><Relationship Id="rId17" Type="http://schemas.openxmlformats.org/officeDocument/2006/relationships/font" Target="fonts/font7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6.fntdata"/><Relationship Id="rId20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1.fntdata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font" Target="fonts/font5.fntdata"/><Relationship Id="rId23" Type="http://schemas.openxmlformats.org/officeDocument/2006/relationships/font" Target="fonts/font13.fntdata"/><Relationship Id="rId28" Type="http://schemas.openxmlformats.org/officeDocument/2006/relationships/tableStyles" Target="tableStyles.xml"/><Relationship Id="rId10" Type="http://schemas.openxmlformats.org/officeDocument/2006/relationships/handoutMaster" Target="handoutMasters/handoutMaster1.xml"/><Relationship Id="rId19" Type="http://schemas.openxmlformats.org/officeDocument/2006/relationships/font" Target="fonts/font9.fntdata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Relationship Id="rId14" Type="http://schemas.openxmlformats.org/officeDocument/2006/relationships/font" Target="fonts/font4.fntdata"/><Relationship Id="rId22" Type="http://schemas.openxmlformats.org/officeDocument/2006/relationships/font" Target="fonts/font12.fntdata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A903C8D7-525E-43C5-AB6E-8490CBE18B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445DA84-E1D2-4105-9536-2A350565E3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6EBB2-A0A6-4D46-9623-37769B0BB09E}" type="datetimeFigureOut">
              <a:rPr lang="zh-TW" altLang="en-US" smtClean="0"/>
              <a:t>2025/11/14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378F254-BA60-4157-AA8B-719C2F0EE7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DEFA8E-41C3-4326-A810-67E8301694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F5A0E-03AE-4705-8FEE-72A9FEBA22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7725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18dd3693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18dd3693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5F008D86-DC28-9C37-E6FD-E62054CC984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D68AF2BD-AD8F-4B14-625F-8DD616B3DED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C72B8DD9-1048-E3DE-8076-C24185B2370B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802913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A3918F6D-1406-56CA-D765-D0C1E6036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E9C2207D-C10C-C4D3-A64E-30D6ADBB5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35B61F78-78C3-B143-1AEE-97ED4F6CDD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01442467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A3918F6D-1406-56CA-D765-D0C1E6036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E9C2207D-C10C-C4D3-A64E-30D6ADBB5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35B61F78-78C3-B143-1AEE-97ED4F6CDD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61155265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A3918F6D-1406-56CA-D765-D0C1E603657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E9C2207D-C10C-C4D3-A64E-30D6ADBB5A96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35B61F78-78C3-B143-1AEE-97ED4F6CDD63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76338329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B1C47BCC-A873-2F58-B930-146D367BF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F9E3C071-C1A7-C84A-9B76-D85C081F0C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07F35F78-A289-E416-D228-88632BE1A5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8238600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456274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 userDrawn="1">
  <p:cSld name="1_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38AE943-BFB4-4EB6-9556-2FD6D9B82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16488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82D217-643E-4228-AA66-0286F7C52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4" name="Google Shape;46;p12">
            <a:extLst>
              <a:ext uri="{FF2B5EF4-FFF2-40B4-BE49-F238E27FC236}">
                <a16:creationId xmlns:a16="http://schemas.microsoft.com/office/drawing/2014/main" id="{7A8ABE70-C036-4475-B20F-9E10755540C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210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50514" y="1623400"/>
            <a:ext cx="35145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50514" y="3142400"/>
            <a:ext cx="35145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57351A6-6C41-464F-B929-1521444889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10076" y="4767263"/>
            <a:ext cx="2057400" cy="274637"/>
          </a:xfrm>
        </p:spPr>
        <p:txBody>
          <a:bodyPr/>
          <a:lstStyle>
            <a:lvl1pPr>
              <a:defRPr>
                <a:latin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87E85E0C-F6DF-4C2C-9974-C2547ED92EE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D4E10BF-0131-4079-A0E6-0EAD494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54133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D98DE"/>
                </a:solidFill>
                <a:latin typeface="CMU Sans Serif" panose="02000603000000000000" pitchFamily="2" charset="0"/>
                <a:cs typeface="CMU Sans Serif" panose="02000603000000000000" pitchFamily="2" charset="0"/>
              </a:defRPr>
            </a:lvl1pPr>
          </a:lstStyle>
          <a:p>
            <a:fld id="{87E85E0C-F6DF-4C2C-9974-C2547ED92EE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48" r:id="rId2"/>
    <p:sldLayoutId id="2147483649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2" r:id="rId10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mailto:b11602057@ntu.edu.tw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mailto:plyen@ntu.edu.tw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4.xml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8.png"/><Relationship Id="rId3" Type="http://schemas.openxmlformats.org/officeDocument/2006/relationships/image" Target="../media/image1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Relationship Id="rId9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7;p15">
            <a:extLst>
              <a:ext uri="{FF2B5EF4-FFF2-40B4-BE49-F238E27FC236}">
                <a16:creationId xmlns:a16="http://schemas.microsoft.com/office/drawing/2014/main" id="{B7B20C1E-0C15-41E1-83F9-59791232E1F8}"/>
              </a:ext>
            </a:extLst>
          </p:cNvPr>
          <p:cNvSpPr/>
          <p:nvPr/>
        </p:nvSpPr>
        <p:spPr>
          <a:xfrm>
            <a:off x="8599894" y="-33900"/>
            <a:ext cx="540000" cy="5203797"/>
          </a:xfrm>
          <a:custGeom>
            <a:avLst/>
            <a:gdLst/>
            <a:ahLst/>
            <a:cxnLst/>
            <a:rect l="l" t="t" r="r" b="b"/>
            <a:pathLst>
              <a:path w="1513" h="166415" extrusionOk="0">
                <a:moveTo>
                  <a:pt x="751" y="1"/>
                </a:moveTo>
                <a:cubicBezTo>
                  <a:pt x="346" y="1"/>
                  <a:pt x="1" y="334"/>
                  <a:pt x="1" y="751"/>
                </a:cubicBezTo>
                <a:lnTo>
                  <a:pt x="1" y="165664"/>
                </a:lnTo>
                <a:cubicBezTo>
                  <a:pt x="1" y="166081"/>
                  <a:pt x="334" y="166414"/>
                  <a:pt x="751" y="166414"/>
                </a:cubicBezTo>
                <a:cubicBezTo>
                  <a:pt x="1167" y="166414"/>
                  <a:pt x="1513" y="166081"/>
                  <a:pt x="1513" y="165664"/>
                </a:cubicBezTo>
                <a:lnTo>
                  <a:pt x="1513" y="751"/>
                </a:lnTo>
                <a:cubicBezTo>
                  <a:pt x="1513" y="334"/>
                  <a:pt x="1167" y="1"/>
                  <a:pt x="751" y="1"/>
                </a:cubicBezTo>
                <a:close/>
              </a:path>
            </a:pathLst>
          </a:custGeom>
          <a:solidFill>
            <a:srgbClr val="C8E4FA"/>
          </a:solidFill>
          <a:ln>
            <a:solidFill>
              <a:srgbClr val="C8E4F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60153" y="523781"/>
            <a:ext cx="8223688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2800"/>
            </a:pPr>
            <a:r>
              <a:rPr lang="en-US" sz="27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Tomato Harvesting Robot</a:t>
            </a:r>
            <a:endParaRPr sz="2700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785928" y="1929581"/>
            <a:ext cx="7572138" cy="126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Presenter: </a:t>
            </a:r>
            <a:r>
              <a:rPr lang="en-US" altLang="zh-TW" sz="16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Lego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Advisor: Ping-Lang Yen Ph.D.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15</a:t>
            </a:r>
            <a:r>
              <a:rPr lang="en-US" altLang="zh-TW" baseline="300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th</a:t>
            </a:r>
            <a:r>
              <a:rPr lang="en-US" altLang="zh-TW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 November, 2025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RMML Meeting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latin typeface="CMU Sans Serif Medium" panose="02000603000000000000" pitchFamily="2" charset="0"/>
              <a:ea typeface="CMU Sans Serif Medium" panose="02000603000000000000" pitchFamily="2" charset="0"/>
              <a:cs typeface="CMU Sans Serif Medium" panose="02000603000000000000" pitchFamily="2" charset="0"/>
            </a:endParaRPr>
          </a:p>
        </p:txBody>
      </p:sp>
      <p:sp>
        <p:nvSpPr>
          <p:cNvPr id="8" name="Google Shape;56;p15">
            <a:extLst>
              <a:ext uri="{FF2B5EF4-FFF2-40B4-BE49-F238E27FC236}">
                <a16:creationId xmlns:a16="http://schemas.microsoft.com/office/drawing/2014/main" id="{46447D95-D937-4153-89AE-5B1D288B4F8D}"/>
              </a:ext>
            </a:extLst>
          </p:cNvPr>
          <p:cNvSpPr txBox="1">
            <a:spLocks/>
          </p:cNvSpPr>
          <p:nvPr/>
        </p:nvSpPr>
        <p:spPr>
          <a:xfrm>
            <a:off x="0" y="4424213"/>
            <a:ext cx="3673361" cy="1153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altLang="zh-TW" sz="8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    Tzu-Yu Dai is with </a:t>
            </a:r>
            <a:r>
              <a:rPr lang="en-US" altLang="zh-TW" sz="800" dirty="0" err="1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Biomechatronics</a:t>
            </a:r>
            <a:r>
              <a:rPr lang="en-US" altLang="zh-TW" sz="8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 Engineering, National Taiwan University, Taipei, Taiwan </a:t>
            </a:r>
            <a:r>
              <a:rPr lang="en-US" altLang="zh-TW" sz="8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  <a:hlinkClick r:id="rId3"/>
              </a:rPr>
              <a:t>b12611017@ntu.edu.tw</a:t>
            </a:r>
            <a:endParaRPr lang="en-US" altLang="zh-TW" sz="800" dirty="0"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0" indent="0"/>
            <a:r>
              <a:rPr lang="en-US" altLang="zh-TW" sz="8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     Ping-Lang Yen is with </a:t>
            </a:r>
            <a:r>
              <a:rPr lang="en-US" altLang="zh-TW" sz="800" dirty="0" err="1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Biomechatronics</a:t>
            </a:r>
            <a:r>
              <a:rPr lang="en-US" altLang="zh-TW" sz="800" dirty="0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 Engineering, National Taiwan University, Taipei, Taiwan </a:t>
            </a:r>
            <a:r>
              <a:rPr lang="en-US" altLang="zh-TW" sz="800" dirty="0" err="1"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  <a:hlinkClick r:id="rId4"/>
              </a:rPr>
              <a:t>plyen@ntu.edu.tw</a:t>
            </a:r>
            <a:endParaRPr lang="en-US" altLang="zh-TW" sz="800" dirty="0"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0" indent="0"/>
            <a:endParaRPr lang="en-US" altLang="zh-TW" sz="800" dirty="0">
              <a:latin typeface="CMU Sans Serif Medium" panose="02000603000000000000" pitchFamily="2" charset="0"/>
              <a:ea typeface="CMU Sans Serif Medium" panose="02000603000000000000" pitchFamily="2" charset="0"/>
              <a:cs typeface="CMU Sans Serif Medium" panose="02000603000000000000" pitchFamily="2" charset="0"/>
            </a:endParaRPr>
          </a:p>
          <a:p>
            <a:pPr marL="0" indent="0"/>
            <a:endParaRPr lang="en-US" altLang="zh-TW" sz="800" dirty="0">
              <a:latin typeface="CMU Sans Serif Medium" panose="02000603000000000000" pitchFamily="2" charset="0"/>
              <a:ea typeface="CMU Sans Serif Medium" panose="02000603000000000000" pitchFamily="2" charset="0"/>
              <a:cs typeface="CMU Sans Serif Medium" panose="02000603000000000000" pitchFamily="2" charset="0"/>
            </a:endParaRPr>
          </a:p>
        </p:txBody>
      </p:sp>
      <p:pic>
        <p:nvPicPr>
          <p:cNvPr id="2" name="圖片 6">
            <a:extLst>
              <a:ext uri="{FF2B5EF4-FFF2-40B4-BE49-F238E27FC236}">
                <a16:creationId xmlns:a16="http://schemas.microsoft.com/office/drawing/2014/main" id="{56E3D0AD-8AF8-2A21-D048-5623808D2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581" y="3604600"/>
            <a:ext cx="659168" cy="10151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E0BF6C-8D87-F267-9D15-2AFF2AD9B0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2820" y="3625227"/>
            <a:ext cx="1547399" cy="994492"/>
          </a:xfrm>
          <a:prstGeom prst="rect">
            <a:avLst/>
          </a:prstGeom>
        </p:spPr>
      </p:pic>
      <p:pic>
        <p:nvPicPr>
          <p:cNvPr id="4" name="圖片 4">
            <a:extLst>
              <a:ext uri="{FF2B5EF4-FFF2-40B4-BE49-F238E27FC236}">
                <a16:creationId xmlns:a16="http://schemas.microsoft.com/office/drawing/2014/main" id="{777D5ABA-0F8D-CFBE-948B-5B076085790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816" b="98440" l="368" r="32138">
                        <a14:foregroundMark x1="12782" y1="67518" x2="12782" y2="67518"/>
                        <a14:foregroundMark x1="8874" y1="69220" x2="8874" y2="69220"/>
                        <a14:foregroundMark x1="13609" y1="67092" x2="13609" y2="67092"/>
                        <a14:foregroundMark x1="14437" y1="64539" x2="14437" y2="64539"/>
                        <a14:foregroundMark x1="21149" y1="64113" x2="21149" y2="64113"/>
                        <a14:foregroundMark x1="24598" y1="60851" x2="24598" y2="60851"/>
                        <a14:foregroundMark x1="26851" y1="70355" x2="26851" y2="70355"/>
                        <a14:foregroundMark x1="27908" y1="86099" x2="27908" y2="86099"/>
                        <a14:foregroundMark x1="23264" y1="86383" x2="20920" y2="66383"/>
                        <a14:foregroundMark x1="25425" y1="76596" x2="18897" y2="58723"/>
                        <a14:foregroundMark x1="18437" y1="60567" x2="19862" y2="78440"/>
                        <a14:foregroundMark x1="19632" y1="83121" x2="24828" y2="88936"/>
                        <a14:foregroundMark x1="25747" y1="93050" x2="30161" y2="63830"/>
                        <a14:foregroundMark x1="29563" y1="60851" x2="23034" y2="52908"/>
                        <a14:foregroundMark x1="22115" y1="22270" x2="14529" y2="13191"/>
                        <a14:foregroundMark x1="15126" y1="19007" x2="11586" y2="25957"/>
                        <a14:foregroundMark x1="11816" y1="28511" x2="18805" y2="33901"/>
                        <a14:foregroundMark x1="21287" y1="35319" x2="13103" y2="41560"/>
                        <a14:foregroundMark x1="11218" y1="44823" x2="15954" y2="49645"/>
                        <a14:foregroundMark x1="22437" y1="37589" x2="16322" y2="50638"/>
                        <a14:foregroundMark x1="16184" y1="44823" x2="9333" y2="21560"/>
                        <a14:foregroundMark x1="11678" y1="58014" x2="3310" y2="77730"/>
                        <a14:foregroundMark x1="4276" y1="61560" x2="11356" y2="90780"/>
                        <a14:foregroundMark x1="14161" y1="81986" x2="7448" y2="66383"/>
                        <a14:foregroundMark x1="9103" y1="54326" x2="2943" y2="59858"/>
                        <a14:foregroundMark x1="3310" y1="62411" x2="2345" y2="69645"/>
                        <a14:foregroundMark x1="2345" y1="76170" x2="2943" y2="83121"/>
                        <a14:foregroundMark x1="5333" y1="86383" x2="8506" y2="91489"/>
                        <a14:foregroundMark x1="11356" y1="90780" x2="14161" y2="78440"/>
                        <a14:foregroundMark x1="14529" y1="75177" x2="13333" y2="59007"/>
                        <a14:foregroundMark x1="15494" y1="14894" x2="10621" y2="21560"/>
                        <a14:foregroundMark x1="10299" y1="26950" x2="10989" y2="39716"/>
                        <a14:foregroundMark x1="11586" y1="42695" x2="15816" y2="51064"/>
                        <a14:foregroundMark x1="23816" y1="55603" x2="20138" y2="62128"/>
                        <a14:foregroundMark x1="20736" y1="60851" x2="29747" y2="78440"/>
                        <a14:foregroundMark x1="18069" y1="21135" x2="21563" y2="33050"/>
                        <a14:foregroundMark x1="21057" y1="44823" x2="17563" y2="49220"/>
                        <a14:foregroundMark x1="18621" y1="46667" x2="20644" y2="52199"/>
                        <a14:foregroundMark x1="21057" y1="53617" x2="20920" y2="59858"/>
                        <a14:foregroundMark x1="7724" y1="49645" x2="4966" y2="53901"/>
                        <a14:backgroundMark x1="10023" y1="9787" x2="10023" y2="9787"/>
                        <a14:backgroundMark x1="4506" y1="34610" x2="4506" y2="34610"/>
                        <a14:backgroundMark x1="28736" y1="31064" x2="28736" y2="31064"/>
                        <a14:backgroundMark x1="17149" y1="90780" x2="17149" y2="90780"/>
                        <a14:backgroundMark x1="4368" y1="94043" x2="4368" y2="9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422"/>
          <a:stretch/>
        </p:blipFill>
        <p:spPr>
          <a:xfrm>
            <a:off x="4930390" y="3604040"/>
            <a:ext cx="1023973" cy="10188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DCFABA11-CB97-10DC-B2DF-A484D840417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32E77E19-A792-3069-0609-C765D0E87EC8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362C90ED-FBDC-723F-A092-E608043D5888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9E94D909-001F-975F-6855-8C0CA8738073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BE275D26-CF11-3353-DE00-9F29DAAAD57B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6AC121C9-0053-7485-E4AB-0C8A7A7C4101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CC2EC67C-AF46-13B2-112D-4044CFA101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ECBB46C-4FD2-5E27-5975-777A8E61964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2</a:t>
            </a:fld>
            <a:endParaRPr lang="zh-TW" altLang="en-US" dirty="0"/>
          </a:p>
        </p:txBody>
      </p:sp>
      <p:sp>
        <p:nvSpPr>
          <p:cNvPr id="11" name="Google Shape;2366;p43">
            <a:extLst>
              <a:ext uri="{FF2B5EF4-FFF2-40B4-BE49-F238E27FC236}">
                <a16:creationId xmlns:a16="http://schemas.microsoft.com/office/drawing/2014/main" id="{262FEBC9-31CC-02EC-3F04-52CE392E2DFD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-US" altLang="zh-TW" sz="24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Outline</a:t>
            </a:r>
            <a:endParaRPr sz="2400" baseline="30000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0" name="文字版面配置區 2">
            <a:extLst>
              <a:ext uri="{FF2B5EF4-FFF2-40B4-BE49-F238E27FC236}">
                <a16:creationId xmlns:a16="http://schemas.microsoft.com/office/drawing/2014/main" id="{3F2030E5-1E74-9850-C247-D7FBC48DBF10}"/>
              </a:ext>
            </a:extLst>
          </p:cNvPr>
          <p:cNvSpPr txBox="1">
            <a:spLocks/>
          </p:cNvSpPr>
          <p:nvPr/>
        </p:nvSpPr>
        <p:spPr>
          <a:xfrm>
            <a:off x="236422" y="766600"/>
            <a:ext cx="804739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42900">
              <a:buClr>
                <a:srgbClr val="3D98DE"/>
              </a:buClr>
              <a:buFont typeface="Wingdings" panose="05000000000000000000" pitchFamily="2" charset="2"/>
              <a:buChar char="l"/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使用微控制器控制升降平台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-342900">
              <a:buClr>
                <a:srgbClr val="3D98DE"/>
              </a:buClr>
              <a:buFont typeface="Wingdings" panose="05000000000000000000" pitchFamily="2" charset="2"/>
              <a:buChar char="l"/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更換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2.5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代載具降壓模組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-342900">
              <a:buClr>
                <a:srgbClr val="3D98DE"/>
              </a:buClr>
              <a:buFont typeface="Wingdings" panose="05000000000000000000" pitchFamily="2" charset="2"/>
              <a:buChar char="l"/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下一步</a:t>
            </a: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571500" lvl="1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77306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2FD154DA-4E9E-D5A6-B01B-8A37BD866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B3791CF-CDA5-F797-625F-948919194495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B74DFA5D-C256-C540-05D2-6FEF1E576141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34D89570-0376-7C01-BF26-AB33C9286708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9F0C2EE8-9567-8304-FEDA-89115EE85B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A972CD41-3E12-A5BB-DCFA-56C7D5CC3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8697E5A1-5996-77F8-1429-F8464D7643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504583-A7DC-0594-D76C-F2F1F41BBD20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軟硬體配置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MCU: Arduino nano</a:t>
            </a: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Motor: DC24V Motor</a:t>
            </a: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Motor Driver: BTS7960</a:t>
            </a: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en-US" altLang="zh-TW" sz="1400" dirty="0">
                <a:solidFill>
                  <a:schemeClr val="tx1"/>
                </a:solidFill>
                <a:latin typeface="Times New Roman" panose="02020603050405020304" pitchFamily="18" charset="0"/>
                <a:ea typeface="CMU Sans Serif Medium" panose="02000603000000000000" pitchFamily="2" charset="0"/>
                <a:cs typeface="Times New Roman" panose="02020603050405020304" pitchFamily="18" charset="0"/>
              </a:rPr>
              <a:t>Control Interfaces: ROS2 node and Serial Monitor UI</a:t>
            </a: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CMU Sans Serif Medium" panose="02000603000000000000" pitchFamily="2" charset="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E5F4270-6134-C4F4-C74D-6ED012672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1C901FCC-87D5-E4E1-B92E-F42620D676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使用微控制器控制升降平台</a:t>
            </a: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D8CEF060-0B1E-1134-26DE-5A5E538EBFB4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grpSp>
        <p:nvGrpSpPr>
          <p:cNvPr id="41" name="群組 40">
            <a:extLst>
              <a:ext uri="{FF2B5EF4-FFF2-40B4-BE49-F238E27FC236}">
                <a16:creationId xmlns:a16="http://schemas.microsoft.com/office/drawing/2014/main" id="{3023385D-5DF4-454A-A888-5BC7B72725C9}"/>
              </a:ext>
            </a:extLst>
          </p:cNvPr>
          <p:cNvGrpSpPr/>
          <p:nvPr/>
        </p:nvGrpSpPr>
        <p:grpSpPr>
          <a:xfrm>
            <a:off x="634410" y="2745931"/>
            <a:ext cx="7498758" cy="2199794"/>
            <a:chOff x="528971" y="2427814"/>
            <a:chExt cx="7498758" cy="2199794"/>
          </a:xfrm>
        </p:grpSpPr>
        <p:grpSp>
          <p:nvGrpSpPr>
            <p:cNvPr id="29" name="群組 28">
              <a:extLst>
                <a:ext uri="{FF2B5EF4-FFF2-40B4-BE49-F238E27FC236}">
                  <a16:creationId xmlns:a16="http://schemas.microsoft.com/office/drawing/2014/main" id="{234CFB82-860B-46D3-8894-E00490DA8078}"/>
                </a:ext>
              </a:extLst>
            </p:cNvPr>
            <p:cNvGrpSpPr/>
            <p:nvPr/>
          </p:nvGrpSpPr>
          <p:grpSpPr>
            <a:xfrm>
              <a:off x="528971" y="2427814"/>
              <a:ext cx="7498758" cy="900408"/>
              <a:chOff x="528971" y="2976619"/>
              <a:chExt cx="7498758" cy="900408"/>
            </a:xfrm>
          </p:grpSpPr>
          <p:grpSp>
            <p:nvGrpSpPr>
              <p:cNvPr id="25" name="群組 24">
                <a:extLst>
                  <a:ext uri="{FF2B5EF4-FFF2-40B4-BE49-F238E27FC236}">
                    <a16:creationId xmlns:a16="http://schemas.microsoft.com/office/drawing/2014/main" id="{06C36F44-C8C7-4912-8B51-461871491FAA}"/>
                  </a:ext>
                </a:extLst>
              </p:cNvPr>
              <p:cNvGrpSpPr/>
              <p:nvPr/>
            </p:nvGrpSpPr>
            <p:grpSpPr>
              <a:xfrm>
                <a:off x="528971" y="2976619"/>
                <a:ext cx="7498758" cy="900408"/>
                <a:chOff x="528971" y="2316998"/>
                <a:chExt cx="7498758" cy="900408"/>
              </a:xfrm>
            </p:grpSpPr>
            <p:sp>
              <p:nvSpPr>
                <p:cNvPr id="10" name="矩形 9">
                  <a:extLst>
                    <a:ext uri="{FF2B5EF4-FFF2-40B4-BE49-F238E27FC236}">
                      <a16:creationId xmlns:a16="http://schemas.microsoft.com/office/drawing/2014/main" id="{E5A4A32E-B0EB-4566-87AD-5D3FC51CF23E}"/>
                    </a:ext>
                  </a:extLst>
                </p:cNvPr>
                <p:cNvSpPr/>
                <p:nvPr/>
              </p:nvSpPr>
              <p:spPr>
                <a:xfrm>
                  <a:off x="6667559" y="2316998"/>
                  <a:ext cx="1360170" cy="85068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dirty="0"/>
                    <a:t>Arduino Nano</a:t>
                  </a:r>
                  <a:endParaRPr lang="zh-TW" altLang="en-US" dirty="0"/>
                </a:p>
              </p:txBody>
            </p:sp>
            <p:sp>
              <p:nvSpPr>
                <p:cNvPr id="17" name="矩形 16">
                  <a:extLst>
                    <a:ext uri="{FF2B5EF4-FFF2-40B4-BE49-F238E27FC236}">
                      <a16:creationId xmlns:a16="http://schemas.microsoft.com/office/drawing/2014/main" id="{F37F3A46-05C8-4236-AF52-F8BF112AC7E0}"/>
                    </a:ext>
                  </a:extLst>
                </p:cNvPr>
                <p:cNvSpPr/>
                <p:nvPr/>
              </p:nvSpPr>
              <p:spPr>
                <a:xfrm>
                  <a:off x="3598265" y="2327602"/>
                  <a:ext cx="1360170" cy="85068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dirty="0"/>
                    <a:t>ROS2 to Arduino bridge</a:t>
                  </a:r>
                  <a:endParaRPr lang="zh-TW" altLang="en-US" dirty="0"/>
                </a:p>
              </p:txBody>
            </p:sp>
            <p:sp>
              <p:nvSpPr>
                <p:cNvPr id="18" name="矩形 17">
                  <a:extLst>
                    <a:ext uri="{FF2B5EF4-FFF2-40B4-BE49-F238E27FC236}">
                      <a16:creationId xmlns:a16="http://schemas.microsoft.com/office/drawing/2014/main" id="{06F7AF0E-5A26-4A3E-BDFC-DE956C342346}"/>
                    </a:ext>
                  </a:extLst>
                </p:cNvPr>
                <p:cNvSpPr/>
                <p:nvPr/>
              </p:nvSpPr>
              <p:spPr>
                <a:xfrm>
                  <a:off x="528971" y="2366726"/>
                  <a:ext cx="1360170" cy="850680"/>
                </a:xfrm>
                <a:prstGeom prst="rect">
                  <a:avLst/>
                </a:prstGeom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r>
                    <a:rPr lang="en-US" altLang="zh-TW" dirty="0"/>
                    <a:t>Control Panel Node</a:t>
                  </a:r>
                  <a:endParaRPr lang="zh-TW" altLang="en-US" dirty="0"/>
                </a:p>
              </p:txBody>
            </p:sp>
            <p:cxnSp>
              <p:nvCxnSpPr>
                <p:cNvPr id="13" name="直線單箭頭接點 12">
                  <a:extLst>
                    <a:ext uri="{FF2B5EF4-FFF2-40B4-BE49-F238E27FC236}">
                      <a16:creationId xmlns:a16="http://schemas.microsoft.com/office/drawing/2014/main" id="{96256AFC-8247-4F81-9B35-E7602752B2BE}"/>
                    </a:ext>
                  </a:extLst>
                </p:cNvPr>
                <p:cNvCxnSpPr>
                  <a:endCxn id="17" idx="1"/>
                </p:cNvCxnSpPr>
                <p:nvPr/>
              </p:nvCxnSpPr>
              <p:spPr>
                <a:xfrm>
                  <a:off x="1889141" y="2742338"/>
                  <a:ext cx="1709124" cy="106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19" name="直線單箭頭接點 18">
                  <a:extLst>
                    <a:ext uri="{FF2B5EF4-FFF2-40B4-BE49-F238E27FC236}">
                      <a16:creationId xmlns:a16="http://schemas.microsoft.com/office/drawing/2014/main" id="{72212316-39F5-4921-B3E9-6E2310F7CA96}"/>
                    </a:ext>
                  </a:extLst>
                </p:cNvPr>
                <p:cNvCxnSpPr>
                  <a:cxnSpLocks/>
                  <a:stCxn id="17" idx="3"/>
                  <a:endCxn id="10" idx="1"/>
                </p:cNvCxnSpPr>
                <p:nvPr/>
              </p:nvCxnSpPr>
              <p:spPr>
                <a:xfrm flipV="1">
                  <a:off x="4958435" y="2742338"/>
                  <a:ext cx="1709124" cy="10604"/>
                </a:xfrm>
                <a:prstGeom prst="straightConnector1">
                  <a:avLst/>
                </a:prstGeom>
                <a:ln>
                  <a:tailEnd type="triangle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sp>
            <p:nvSpPr>
              <p:cNvPr id="26" name="文字方塊 25">
                <a:extLst>
                  <a:ext uri="{FF2B5EF4-FFF2-40B4-BE49-F238E27FC236}">
                    <a16:creationId xmlns:a16="http://schemas.microsoft.com/office/drawing/2014/main" id="{C267F79A-8C7F-47EB-B05E-EC1402483F4F}"/>
                  </a:ext>
                </a:extLst>
              </p:cNvPr>
              <p:cNvSpPr txBox="1"/>
              <p:nvPr/>
            </p:nvSpPr>
            <p:spPr>
              <a:xfrm>
                <a:off x="2245907" y="3035400"/>
                <a:ext cx="1272205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/>
                  <a:t>/ros2 topic</a:t>
                </a:r>
                <a:endParaRPr lang="zh-TW" altLang="en-US" dirty="0"/>
              </a:p>
            </p:txBody>
          </p:sp>
          <p:sp>
            <p:nvSpPr>
              <p:cNvPr id="28" name="文字方塊 27">
                <a:extLst>
                  <a:ext uri="{FF2B5EF4-FFF2-40B4-BE49-F238E27FC236}">
                    <a16:creationId xmlns:a16="http://schemas.microsoft.com/office/drawing/2014/main" id="{9E410E20-D597-456F-9F87-4F15C8DE22B2}"/>
                  </a:ext>
                </a:extLst>
              </p:cNvPr>
              <p:cNvSpPr txBox="1"/>
              <p:nvPr/>
            </p:nvSpPr>
            <p:spPr>
              <a:xfrm>
                <a:off x="5090782" y="3015465"/>
                <a:ext cx="1633767" cy="30777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altLang="zh-TW" dirty="0"/>
                  <a:t>Serial Message</a:t>
                </a:r>
                <a:endParaRPr lang="zh-TW" altLang="en-US" dirty="0"/>
              </a:p>
            </p:txBody>
          </p:sp>
        </p:grp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EBD2E93B-3E58-4097-B9D8-7AD117212F10}"/>
                </a:ext>
              </a:extLst>
            </p:cNvPr>
            <p:cNvSpPr/>
            <p:nvPr/>
          </p:nvSpPr>
          <p:spPr>
            <a:xfrm>
              <a:off x="3601614" y="3776928"/>
              <a:ext cx="1360170" cy="850680"/>
            </a:xfrm>
            <a:prstGeom prst="rect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TW" dirty="0"/>
                <a:t>Serial Monitor UI</a:t>
              </a:r>
              <a:endParaRPr lang="zh-TW" altLang="en-US" dirty="0"/>
            </a:p>
          </p:txBody>
        </p:sp>
        <p:cxnSp>
          <p:nvCxnSpPr>
            <p:cNvPr id="32" name="直線單箭頭接點 31">
              <a:extLst>
                <a:ext uri="{FF2B5EF4-FFF2-40B4-BE49-F238E27FC236}">
                  <a16:creationId xmlns:a16="http://schemas.microsoft.com/office/drawing/2014/main" id="{703A8BA0-7302-4315-8422-830C3B89F44B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4733812" y="3289098"/>
              <a:ext cx="2613832" cy="878880"/>
            </a:xfrm>
            <a:prstGeom prst="straightConnector1">
              <a:avLst/>
            </a:prstGeom>
            <a:ln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38" name="文字方塊 37">
              <a:extLst>
                <a:ext uri="{FF2B5EF4-FFF2-40B4-BE49-F238E27FC236}">
                  <a16:creationId xmlns:a16="http://schemas.microsoft.com/office/drawing/2014/main" id="{A5977F69-6C9C-4AE0-8AE2-2CEED9BE29FB}"/>
                </a:ext>
              </a:extLst>
            </p:cNvPr>
            <p:cNvSpPr txBox="1"/>
            <p:nvPr/>
          </p:nvSpPr>
          <p:spPr>
            <a:xfrm rot="20447738">
              <a:off x="5090782" y="3354420"/>
              <a:ext cx="1633767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zh-TW" dirty="0"/>
                <a:t>Serial Message</a:t>
              </a:r>
              <a:endParaRPr lang="zh-TW" altLang="en-US" dirty="0"/>
            </a:p>
          </p:txBody>
        </p:sp>
      </p:grpSp>
      <p:pic>
        <p:nvPicPr>
          <p:cNvPr id="40" name="圖片 39">
            <a:extLst>
              <a:ext uri="{FF2B5EF4-FFF2-40B4-BE49-F238E27FC236}">
                <a16:creationId xmlns:a16="http://schemas.microsoft.com/office/drawing/2014/main" id="{BCFFA047-BDB4-4792-9A8E-204C6951EBDC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067473" y="310823"/>
            <a:ext cx="2105319" cy="2019582"/>
          </a:xfrm>
          <a:prstGeom prst="rect">
            <a:avLst/>
          </a:prstGeom>
        </p:spPr>
      </p:pic>
      <p:sp>
        <p:nvSpPr>
          <p:cNvPr id="42" name="橢圓 41">
            <a:extLst>
              <a:ext uri="{FF2B5EF4-FFF2-40B4-BE49-F238E27FC236}">
                <a16:creationId xmlns:a16="http://schemas.microsoft.com/office/drawing/2014/main" id="{127CB7C3-E9F2-4EE6-9794-26E4FFBDE906}"/>
              </a:ext>
            </a:extLst>
          </p:cNvPr>
          <p:cNvSpPr/>
          <p:nvPr/>
        </p:nvSpPr>
        <p:spPr>
          <a:xfrm>
            <a:off x="543658" y="4130408"/>
            <a:ext cx="1608396" cy="711373"/>
          </a:xfrm>
          <a:prstGeom prst="ellipse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Keyboard </a:t>
            </a:r>
            <a:r>
              <a:rPr lang="en-US" altLang="zh-TW" dirty="0" err="1"/>
              <a:t>Inout</a:t>
            </a:r>
            <a:endParaRPr lang="zh-TW" altLang="en-US" dirty="0"/>
          </a:p>
        </p:txBody>
      </p:sp>
      <p:sp>
        <p:nvSpPr>
          <p:cNvPr id="43" name="橢圓 42">
            <a:extLst>
              <a:ext uri="{FF2B5EF4-FFF2-40B4-BE49-F238E27FC236}">
                <a16:creationId xmlns:a16="http://schemas.microsoft.com/office/drawing/2014/main" id="{C81348B4-5CC8-47D3-9F63-FB1C88B7D4CF}"/>
              </a:ext>
            </a:extLst>
          </p:cNvPr>
          <p:cNvSpPr/>
          <p:nvPr/>
        </p:nvSpPr>
        <p:spPr>
          <a:xfrm>
            <a:off x="6736654" y="4130408"/>
            <a:ext cx="1608396" cy="711373"/>
          </a:xfrm>
          <a:prstGeom prst="ellipse">
            <a:avLst/>
          </a:prstGeom>
          <a:solidFill>
            <a:schemeClr val="accent6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Motor Output</a:t>
            </a:r>
            <a:endParaRPr lang="zh-TW" altLang="en-US" dirty="0"/>
          </a:p>
        </p:txBody>
      </p:sp>
      <p:cxnSp>
        <p:nvCxnSpPr>
          <p:cNvPr id="45" name="直線單箭頭接點 44">
            <a:extLst>
              <a:ext uri="{FF2B5EF4-FFF2-40B4-BE49-F238E27FC236}">
                <a16:creationId xmlns:a16="http://schemas.microsoft.com/office/drawing/2014/main" id="{3B7CEC1A-A987-4296-BD61-37206E89E735}"/>
              </a:ext>
            </a:extLst>
          </p:cNvPr>
          <p:cNvCxnSpPr>
            <a:cxnSpLocks/>
          </p:cNvCxnSpPr>
          <p:nvPr/>
        </p:nvCxnSpPr>
        <p:spPr>
          <a:xfrm flipV="1">
            <a:off x="1347856" y="3663405"/>
            <a:ext cx="0" cy="46700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線單箭頭接點 47">
            <a:extLst>
              <a:ext uri="{FF2B5EF4-FFF2-40B4-BE49-F238E27FC236}">
                <a16:creationId xmlns:a16="http://schemas.microsoft.com/office/drawing/2014/main" id="{4683DBB0-C54E-4B7F-9355-AD053CE61AC1}"/>
              </a:ext>
            </a:extLst>
          </p:cNvPr>
          <p:cNvCxnSpPr>
            <a:cxnSpLocks/>
          </p:cNvCxnSpPr>
          <p:nvPr/>
        </p:nvCxnSpPr>
        <p:spPr>
          <a:xfrm>
            <a:off x="7540852" y="3494609"/>
            <a:ext cx="0" cy="63579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8563442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2FD154DA-4E9E-D5A6-B01B-8A37BD866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B3791CF-CDA5-F797-625F-948919194495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B74DFA5D-C256-C540-05D2-6FEF1E576141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34D89570-0376-7C01-BF26-AB33C9286708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9F0C2EE8-9567-8304-FEDA-89115EE85B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A972CD41-3E12-A5BB-DCFA-56C7D5CC3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8697E5A1-5996-77F8-1429-F8464D7643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504583-A7DC-0594-D76C-F2F1F41BBD20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測試影片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 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可透過鍵盤控制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上升、下降、 停止，及輸出 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PWM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範圍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(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0 ~ 255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)</a:t>
            </a: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E5F4270-6134-C4F4-C74D-6ED012672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4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1C901FCC-87D5-E4E1-B92E-F42620D676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使用微控制器控制升降平台</a:t>
            </a: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D8CEF060-0B1E-1134-26DE-5A5E538EBFB4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1" name="20251106_arduino控制升降平台">
            <a:hlinkClick r:id="" action="ppaction://media"/>
            <a:extLst>
              <a:ext uri="{FF2B5EF4-FFF2-40B4-BE49-F238E27FC236}">
                <a16:creationId xmlns:a16="http://schemas.microsoft.com/office/drawing/2014/main" id="{9686D4D1-C8EF-4CDB-B402-ED737CABCE9D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200150" y="1281248"/>
            <a:ext cx="5875020" cy="33046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6631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5120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4545" mute="1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2FD154DA-4E9E-D5A6-B01B-8A37BD866461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B3791CF-CDA5-F797-625F-948919194495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B74DFA5D-C256-C540-05D2-6FEF1E576141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34D89570-0376-7C01-BF26-AB33C9286708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9F0C2EE8-9567-8304-FEDA-89115EE85B6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A972CD41-3E12-A5BB-DCFA-56C7D5CC3BF2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8697E5A1-5996-77F8-1429-F8464D764313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4E504583-A7DC-0594-D76C-F2F1F41BBD20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下一步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 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Micro Ros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將現有功能整合進 </a:t>
            </a:r>
            <a:r>
              <a:rPr lang="en-US" altLang="zh-TW" sz="1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Nuvoton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電控箱也會相對應加入其所需的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24v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位置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E5F4270-6134-C4F4-C74D-6ED012672DB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5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1C901FCC-87D5-E4E1-B92E-F42620D6764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使用微控制器控制升降平台</a:t>
            </a: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D8CEF060-0B1E-1134-26DE-5A5E538EBFB4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14870925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181123EE-2C58-3FAE-0052-A0CE81A10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513401E-A8C8-6088-8C42-5CD67411FA0F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97B7875C-1AE8-D08A-43C9-2D526DF53D4E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137506E4-BC56-4215-221A-1D5C2839AC0E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CE7635BA-52BE-CED4-0B57-E9067F5562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3D484AAB-CEF0-DF32-20DC-CB40C47C1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B7B5A8EB-96C5-5961-EDF3-3FF29C972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98C26458-823E-BAF1-ACD2-A7C7AE62F21C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問題描述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有時會看到 </a:t>
            </a:r>
            <a:r>
              <a:rPr lang="en-US" altLang="zh-TW" sz="1400" dirty="0" err="1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Agx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Orin 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出現 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over current 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警告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解決方案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更換功率較高的車載降壓模組</a:t>
            </a: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後續待觀察與量測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: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 目前供電線徑過細也很長，似乎需要量測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USB hub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部分是否需要大量電流，不過近期要單獨測試各個負載有點難度，可考慮在三代車電路部分</a:t>
            </a:r>
            <a:r>
              <a:rPr lang="zh-TW" altLang="en-US" sz="1400" dirty="0">
                <a:solidFill>
                  <a:srgbClr val="00B0F0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增加電壓電流感測器</a:t>
            </a:r>
            <a:r>
              <a:rPr lang="zh-TW" altLang="en-US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方便後續</a:t>
            </a:r>
            <a:r>
              <a:rPr lang="en-US" altLang="zh-TW" sz="14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debug</a:t>
            </a: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571500" lvl="1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314450" lvl="2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857250" lvl="1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endParaRPr lang="en-US" altLang="zh-TW" sz="14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EB6DEB9-3355-1C00-72B9-FCB3A09406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6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F52885CC-6F3C-30BF-8D7F-920FE7B8C9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更換</a:t>
            </a:r>
            <a:r>
              <a:rPr lang="en-US" altLang="zh-TW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2.5</a:t>
            </a:r>
            <a:r>
              <a:rPr lang="zh-TW" altLang="en-US" sz="2400" dirty="0">
                <a:solidFill>
                  <a:srgbClr val="3D98DE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代載具降壓模組</a:t>
            </a: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6ED60094-4945-A7B1-6B92-D2DFEA7C5D6F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5" name="圖片 14">
            <a:extLst>
              <a:ext uri="{FF2B5EF4-FFF2-40B4-BE49-F238E27FC236}">
                <a16:creationId xmlns:a16="http://schemas.microsoft.com/office/drawing/2014/main" id="{2DCD9317-C985-4BAD-A4DB-41447BAD3A6A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t="12429" r="27726"/>
          <a:stretch/>
        </p:blipFill>
        <p:spPr>
          <a:xfrm>
            <a:off x="412377" y="2332800"/>
            <a:ext cx="3115623" cy="2211470"/>
          </a:xfrm>
          <a:prstGeom prst="rect">
            <a:avLst/>
          </a:prstGeom>
        </p:spPr>
      </p:pic>
      <p:sp>
        <p:nvSpPr>
          <p:cNvPr id="18" name="橢圓 17">
            <a:extLst>
              <a:ext uri="{FF2B5EF4-FFF2-40B4-BE49-F238E27FC236}">
                <a16:creationId xmlns:a16="http://schemas.microsoft.com/office/drawing/2014/main" id="{878FB783-A4AD-41FD-A0C4-4E06FBAE6C01}"/>
              </a:ext>
            </a:extLst>
          </p:cNvPr>
          <p:cNvSpPr/>
          <p:nvPr/>
        </p:nvSpPr>
        <p:spPr>
          <a:xfrm>
            <a:off x="1886400" y="3571200"/>
            <a:ext cx="626400" cy="345600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07D20F16-A6B7-4C6D-9500-7D8D25E5F18B}"/>
              </a:ext>
            </a:extLst>
          </p:cNvPr>
          <p:cNvSpPr/>
          <p:nvPr/>
        </p:nvSpPr>
        <p:spPr>
          <a:xfrm>
            <a:off x="1980000" y="4082400"/>
            <a:ext cx="626400" cy="367726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21" name="圖片 20">
            <a:extLst>
              <a:ext uri="{FF2B5EF4-FFF2-40B4-BE49-F238E27FC236}">
                <a16:creationId xmlns:a16="http://schemas.microsoft.com/office/drawing/2014/main" id="{1C10CEC4-9B43-4131-B60D-884F6433ECBF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679614" y="3438535"/>
            <a:ext cx="3115623" cy="1565177"/>
          </a:xfrm>
          <a:prstGeom prst="rect">
            <a:avLst/>
          </a:prstGeom>
        </p:spPr>
      </p:pic>
      <p:pic>
        <p:nvPicPr>
          <p:cNvPr id="23" name="圖片 22">
            <a:extLst>
              <a:ext uri="{FF2B5EF4-FFF2-40B4-BE49-F238E27FC236}">
                <a16:creationId xmlns:a16="http://schemas.microsoft.com/office/drawing/2014/main" id="{E0F1F694-B795-46AA-97A4-E60E2FF4FD1B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240547" y="2089718"/>
            <a:ext cx="2119780" cy="1481482"/>
          </a:xfrm>
          <a:prstGeom prst="rect">
            <a:avLst/>
          </a:prstGeom>
        </p:spPr>
      </p:pic>
      <p:sp>
        <p:nvSpPr>
          <p:cNvPr id="24" name="箭號: 向下 23">
            <a:extLst>
              <a:ext uri="{FF2B5EF4-FFF2-40B4-BE49-F238E27FC236}">
                <a16:creationId xmlns:a16="http://schemas.microsoft.com/office/drawing/2014/main" id="{F15479E1-E24B-40E4-870D-32BE17ABC5C2}"/>
              </a:ext>
            </a:extLst>
          </p:cNvPr>
          <p:cNvSpPr/>
          <p:nvPr/>
        </p:nvSpPr>
        <p:spPr>
          <a:xfrm>
            <a:off x="6300437" y="3438535"/>
            <a:ext cx="373963" cy="269465"/>
          </a:xfrm>
          <a:prstGeom prst="down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392329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8407ABE-FB8D-CE78-6A28-910A1D5DA8F8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EC685194-F9B7-60D1-4185-A4FE1372DA7D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34AC41B5-083C-A158-2D6C-3AA14C8298F8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244F95E5-A8CF-514D-3286-71AC412BF4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D9003049-7FCE-C4CF-59D9-D74508C7A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88431988-1159-8B6B-4E5D-02E668D919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E6589F-1E9D-F439-D4EC-58C7A8953222}"/>
              </a:ext>
            </a:extLst>
          </p:cNvPr>
          <p:cNvSpPr txBox="1">
            <a:spLocks/>
          </p:cNvSpPr>
          <p:nvPr/>
        </p:nvSpPr>
        <p:spPr>
          <a:xfrm>
            <a:off x="425059" y="593985"/>
            <a:ext cx="8047399" cy="358292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4290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持續支援</a:t>
            </a:r>
            <a:r>
              <a:rPr lang="en-US" altLang="zh-TW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2.5</a:t>
            </a:r>
            <a:r>
              <a:rPr lang="zh-TW" altLang="en-US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代車的改進並汲取經驗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  <a:p>
            <a:pPr indent="-34290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Font typeface="Wingdings" panose="05000000000000000000" pitchFamily="2" charset="2"/>
              <a:buChar char="l"/>
            </a:pPr>
            <a:r>
              <a:rPr lang="zh-TW" altLang="en-US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根據此次經驗，需精確評估系統所需電能，作為三代車</a:t>
            </a:r>
            <a:r>
              <a:rPr lang="en-US" altLang="zh-TW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PDU</a:t>
            </a:r>
            <a:r>
              <a:rPr lang="zh-TW" altLang="en-US" sz="1600" dirty="0">
                <a:solidFill>
                  <a:schemeClr val="tx1"/>
                </a:solidFill>
                <a:latin typeface="標楷體" panose="03000509000000000000" pitchFamily="65" charset="-120"/>
                <a:ea typeface="標楷體" panose="03000509000000000000" pitchFamily="65" charset="-120"/>
                <a:cs typeface="Times New Roman" panose="02020603050405020304" pitchFamily="18" charset="0"/>
              </a:rPr>
              <a:t>設計的依據</a:t>
            </a:r>
            <a:endParaRPr lang="en-US" altLang="zh-TW" sz="1600" dirty="0">
              <a:solidFill>
                <a:schemeClr val="tx1"/>
              </a:solidFill>
              <a:latin typeface="標楷體" panose="03000509000000000000" pitchFamily="65" charset="-120"/>
              <a:ea typeface="標楷體" panose="03000509000000000000" pitchFamily="65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133263A-151B-4B97-AD39-572BCE7DAF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7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CA36A47D-4295-47BC-97C0-B0C708162A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en-US" altLang="zh-TW" sz="24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Next steps</a:t>
            </a:r>
          </a:p>
        </p:txBody>
      </p:sp>
    </p:spTree>
    <p:extLst>
      <p:ext uri="{BB962C8B-B14F-4D97-AF65-F5344CB8AC3E}">
        <p14:creationId xmlns:p14="http://schemas.microsoft.com/office/powerpoint/2010/main" val="22793052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Timeline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EB2FC"/>
      </a:accent1>
      <a:accent2>
        <a:srgbClr val="69E781"/>
      </a:accent2>
      <a:accent3>
        <a:srgbClr val="869FB2"/>
      </a:accent3>
      <a:accent4>
        <a:srgbClr val="4949E7"/>
      </a:accent4>
      <a:accent5>
        <a:srgbClr val="FCBD24"/>
      </a:accent5>
      <a:accent6>
        <a:srgbClr val="EC3A3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78410</TotalTime>
  <Words>314</Words>
  <Application>Microsoft Office PowerPoint</Application>
  <PresentationFormat>如螢幕大小 (16:9)</PresentationFormat>
  <Paragraphs>89</Paragraphs>
  <Slides>7</Slides>
  <Notes>7</Notes>
  <HiddenSlides>0</HiddenSlides>
  <MMClips>1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7</vt:i4>
      </vt:variant>
    </vt:vector>
  </HeadingPairs>
  <TitlesOfParts>
    <vt:vector size="17" baseType="lpstr">
      <vt:lpstr>CMU Sans Serif</vt:lpstr>
      <vt:lpstr>Wingdings</vt:lpstr>
      <vt:lpstr>Fira Sans Extra Condensed SemiBold</vt:lpstr>
      <vt:lpstr>Arial</vt:lpstr>
      <vt:lpstr>Times New Roman</vt:lpstr>
      <vt:lpstr>Roboto</vt:lpstr>
      <vt:lpstr>CMU Sans Serif Medium</vt:lpstr>
      <vt:lpstr>Fira Sans Extra Condensed</vt:lpstr>
      <vt:lpstr>標楷體</vt:lpstr>
      <vt:lpstr>Timeline Infographics by Slidesgo</vt:lpstr>
      <vt:lpstr>Tomato Harvesting Robot</vt:lpstr>
      <vt:lpstr>Outline</vt:lpstr>
      <vt:lpstr>使用微控制器控制升降平台</vt:lpstr>
      <vt:lpstr>使用微控制器控制升降平台</vt:lpstr>
      <vt:lpstr>使用微控制器控制升降平台</vt:lpstr>
      <vt:lpstr>更換2.5代載具降壓模組</vt:lpstr>
      <vt:lpstr>Next steps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Timeline Infographics</dc:title>
  <dc:creator>eatshit!</dc:creator>
  <cp:lastModifiedBy>Lego Dai</cp:lastModifiedBy>
  <cp:revision>2475</cp:revision>
  <dcterms:modified xsi:type="dcterms:W3CDTF">2025-11-14T05:29:20Z</dcterms:modified>
</cp:coreProperties>
</file>